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40" r:id="rId1"/>
  </p:sldMasterIdLst>
  <p:notesMasterIdLst>
    <p:notesMasterId r:id="rId12"/>
  </p:notesMasterIdLst>
  <p:sldIdLst>
    <p:sldId id="262" r:id="rId2"/>
    <p:sldId id="256" r:id="rId3"/>
    <p:sldId id="257" r:id="rId4"/>
    <p:sldId id="258" r:id="rId5"/>
    <p:sldId id="268" r:id="rId6"/>
    <p:sldId id="260" r:id="rId7"/>
    <p:sldId id="269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EE1C06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ABCA-3444-4FDB-90CA-0AB474FA926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A577-4C4C-4A1C-A2E3-031B53397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53CB-DB81-4076-86A6-9D213E2E43E7}" type="uaqdatetime1">
              <a:rPr lang="ar-SA" smtClean="0"/>
              <a:t>06/04/1442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1AA2-438B-4729-9EDA-BC78E0543FB2}" type="uaqdatetime1">
              <a:rPr lang="ar-SA" smtClean="0"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408E-13D2-4016-BFF6-ABAA647F2C1E}" type="uaqdatetime1">
              <a:rPr lang="ar-SA" smtClean="0"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1F21-4609-4596-92CC-E74805080549}" type="uaqdatetime1">
              <a:rPr lang="ar-SA" smtClean="0"/>
              <a:t>06/04/1442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066-C0B0-40EE-8FBE-8C56CD033661}" type="uaqdatetime1">
              <a:rPr lang="ar-SA" smtClean="0"/>
              <a:t>06/04/1442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12C-F175-4008-ACE9-4C5C7F428082}" type="uaqdatetime1">
              <a:rPr lang="ar-SA" smtClean="0"/>
              <a:t>06/04/1442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95AA-072D-4C64-8573-BB4DA492BE73}" type="uaqdatetime1">
              <a:rPr lang="ar-SA" smtClean="0"/>
              <a:t>06/04/1442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239A-A1E5-440A-B63F-39355F175E1D}" type="uaqdatetime1">
              <a:rPr lang="ar-SA" smtClean="0"/>
              <a:t>06/04/1442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F01-614F-42D6-A422-E6D8CAA73257}" type="uaqdatetime1">
              <a:rPr lang="ar-SA" smtClean="0"/>
              <a:t>06/04/1442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EF86-C563-42A7-9EE2-2F0B5B6E19CA}" type="uaqdatetime1">
              <a:rPr lang="ar-SA" smtClean="0"/>
              <a:t>06/04/1442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11F-21F3-400A-B610-D7FD7FDCF77D}" type="uaqdatetime1">
              <a:rPr lang="ar-SA" smtClean="0"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7AB6B-648E-42B6-BED8-0C654AA636B9}" type="uaqdatetime1">
              <a:rPr lang="ar-SA" smtClean="0"/>
              <a:t>06/04/1442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emf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2744178"/>
            <a:ext cx="4629200" cy="28803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0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مقرر الإذاعات والقنوات المتخصصة</a:t>
            </a:r>
            <a:b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EG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للفرقة الثالثة</a:t>
            </a:r>
            <a:r>
              <a:rPr lang="en-US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 </a:t>
            </a:r>
            <a:endParaRPr lang="en-US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2F3A9-1F4F-4478-9F3C-AA21D4F3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446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</a:t>
            </a:fld>
            <a:endParaRPr lang="ar-SA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62711-4F29-4548-BFC4-6C5D8D7D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8153"/>
            <a:ext cx="6553768" cy="1365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923E97-974E-43F9-B427-EB0418DA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32855"/>
            <a:ext cx="3816427" cy="43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3D8906-59D0-4F82-A21D-347314064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0864" t="24800" r="35824" b="29001"/>
          <a:stretch/>
        </p:blipFill>
        <p:spPr>
          <a:xfrm>
            <a:off x="716696" y="980728"/>
            <a:ext cx="7632848" cy="53285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2435A-47D6-40A8-9258-4E42D0C2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344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10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5678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99335" cy="1656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4400" dirty="0">
                <a:cs typeface="PT Bold Heading" pitchFamily="2" charset="-78"/>
              </a:rPr>
              <a:t>المحاضرة الثانية: تعريف الإعلام المتخصص</a:t>
            </a:r>
            <a:endParaRPr lang="en-US" sz="4400" dirty="0">
              <a:cs typeface="PT Bold Heading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17C9F9-599E-48B5-A3E5-DF170AC0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11663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2</a:t>
            </a:fld>
            <a:endParaRPr lang="ar-SA" b="1" dirty="0"/>
          </a:p>
        </p:txBody>
      </p:sp>
      <p:sp>
        <p:nvSpPr>
          <p:cNvPr id="5" name="Rectangle 4"/>
          <p:cNvSpPr/>
          <p:nvPr/>
        </p:nvSpPr>
        <p:spPr>
          <a:xfrm>
            <a:off x="6372200" y="2204864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cs typeface="PT Bold Heading" pitchFamily="2" charset="-78"/>
              </a:rPr>
              <a:t>تعريف الإعلام: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1512168" cy="11641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30025"/>
            <a:ext cx="1584176" cy="11389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91880" y="2556104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>
                <a:cs typeface="PT Bold Heading" pitchFamily="2" charset="-78"/>
              </a:rPr>
              <a:t>نقل أخبار ومعلومات.</a:t>
            </a:r>
            <a:endParaRPr lang="en-US" sz="2800" dirty="0"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904" y="3212976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>
                <a:cs typeface="PT Bold Heading" pitchFamily="2" charset="-78"/>
              </a:rPr>
              <a:t>بوسائل مختلفة.</a:t>
            </a:r>
            <a:endParaRPr lang="en-US" sz="2800" dirty="0">
              <a:cs typeface="PT Bold Heading" pitchFamily="2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5" y="3933057"/>
            <a:ext cx="1624583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24" y="3949555"/>
            <a:ext cx="1521519" cy="1335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حقائق لا تعرفها عن جهاز التلفزيون! | مجلة الرج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49555"/>
            <a:ext cx="1584176" cy="1355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49555"/>
            <a:ext cx="1440160" cy="1335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33057"/>
            <a:ext cx="1495425" cy="12834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17" y="5437184"/>
            <a:ext cx="1777739" cy="1334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5437184"/>
            <a:ext cx="1656184" cy="13181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437184"/>
            <a:ext cx="1627818" cy="1297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3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570F2C-ADAD-4ED2-B37B-4E45D51A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8520" y="103085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3</a:t>
            </a:fld>
            <a:endParaRPr lang="ar-S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08784" y="332656"/>
            <a:ext cx="6336704" cy="523220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2800" dirty="0">
                <a:solidFill>
                  <a:srgbClr val="FF0000"/>
                </a:solidFill>
                <a:cs typeface="PT Bold Heading" pitchFamily="2" charset="-78"/>
              </a:rPr>
              <a:t>فقد يكون الإعلام إعلاما: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928" y="1155521"/>
            <a:ext cx="136526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800" b="1" dirty="0">
                <a:latin typeface="Calibri"/>
                <a:ea typeface="Calibri"/>
                <a:cs typeface="PT Bold Heading" pitchFamily="2" charset="-78"/>
              </a:rPr>
              <a:t>أو دوليا</a:t>
            </a:r>
            <a:endParaRPr lang="en-US" dirty="0"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1155521"/>
            <a:ext cx="163330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400" dirty="0">
                <a:solidFill>
                  <a:schemeClr val="tx1"/>
                </a:solidFill>
                <a:ea typeface="Calibri"/>
                <a:cs typeface="PT Bold Heading" pitchFamily="2" charset="-78"/>
              </a:rPr>
              <a:t>أو متخصصا</a:t>
            </a:r>
            <a:r>
              <a:rPr lang="ar-EG" sz="2400" dirty="0">
                <a:solidFill>
                  <a:schemeClr val="tx1"/>
                </a:solidFill>
                <a:ea typeface="Calibri"/>
                <a:cs typeface="PT Bold Heading" pitchFamily="2" charset="-78"/>
              </a:rPr>
              <a:t>.</a:t>
            </a:r>
            <a:endParaRPr lang="en-US" sz="2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4247" y="1124744"/>
            <a:ext cx="144016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PT Bold Heading" pitchFamily="2" charset="-78"/>
              </a:rPr>
              <a:t>عاما</a:t>
            </a:r>
            <a:endParaRPr lang="en-US" sz="3200" dirty="0">
              <a:cs typeface="PT Bold Heading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17" y="1834193"/>
            <a:ext cx="2144638" cy="1695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19906"/>
            <a:ext cx="2067297" cy="1609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19906"/>
            <a:ext cx="2116063" cy="1724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7445" y="4509120"/>
            <a:ext cx="53820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PT Bold Heading" pitchFamily="2" charset="-78"/>
              </a:rPr>
              <a:t>ما الفرق بين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PT Bold Heading" pitchFamily="2" charset="-78"/>
              </a:rPr>
              <a:t>:</a:t>
            </a:r>
          </a:p>
          <a:p>
            <a:pPr algn="ctr" rtl="1"/>
            <a:r>
              <a:rPr lang="ar-E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PT Bold Heading" pitchFamily="2" charset="-78"/>
              </a:rPr>
              <a:t>الإعلا العام- الإعلام المتخصص</a:t>
            </a:r>
          </a:p>
          <a:p>
            <a:pPr algn="ctr" rtl="1"/>
            <a:r>
              <a:rPr lang="ar-E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PT Bold Heading" pitchFamily="2" charset="-78"/>
              </a:rPr>
              <a:t>الإعلام العمومي(الحكومي)- الإعلام الخاص؟..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63583"/>
            <a:ext cx="1612007" cy="14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31" y="4547569"/>
            <a:ext cx="13414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2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4CAE4C0-5672-43FE-B82A-9786FAB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7248" y="192468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4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611560" y="31470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 </a:t>
            </a:r>
            <a:r>
              <a:rPr lang="ar-EG" sz="32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PT Bold Heading" pitchFamily="2" charset="-78"/>
              </a:rPr>
              <a:t>الفرق بين الإعلام العام والإعلام المتخصص</a:t>
            </a:r>
            <a:r>
              <a:rPr lang="ar-SA" sz="32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PT Bold Heading" pitchFamily="2" charset="-78"/>
              </a:rPr>
              <a:t>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908720"/>
            <a:ext cx="8568952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C000"/>
                </a:solidFill>
                <a:ea typeface="Calibri"/>
                <a:cs typeface="PT Bold Heading" pitchFamily="2" charset="-78"/>
              </a:rPr>
              <a:t>الإعلام العام(الجماهيري): </a:t>
            </a:r>
            <a:r>
              <a:rPr lang="ar-SA" sz="2000" b="1" dirty="0">
                <a:ea typeface="Calibri"/>
                <a:cs typeface="PT Bold Heading" pitchFamily="2" charset="-78"/>
              </a:rPr>
              <a:t>هو الإعلام الذي يوجه إلى المجتمع كافة لجميع</a:t>
            </a:r>
            <a:r>
              <a:rPr lang="ar-EG" sz="2000" b="1" dirty="0">
                <a:ea typeface="Calibri"/>
                <a:cs typeface="PT Bold Heading" pitchFamily="2" charset="-78"/>
              </a:rPr>
              <a:t> شرائحه</a:t>
            </a:r>
            <a:r>
              <a:rPr lang="ar-SA" sz="2000" b="1" dirty="0">
                <a:ea typeface="Calibri"/>
                <a:cs typeface="PT Bold Heading" pitchFamily="2" charset="-78"/>
              </a:rPr>
              <a:t> 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320" y="1628800"/>
            <a:ext cx="856895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EG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C000"/>
                </a:solidFill>
                <a:ea typeface="Calibri"/>
                <a:cs typeface="PT Bold Heading" pitchFamily="2" charset="-78"/>
              </a:rPr>
              <a:t>الإعلام المتخصص: هدفه/ </a:t>
            </a:r>
            <a:r>
              <a:rPr lang="ar-SA" sz="2000" b="1" dirty="0">
                <a:ea typeface="Calibri"/>
                <a:cs typeface="PT Bold Heading" pitchFamily="2" charset="-78"/>
              </a:rPr>
              <a:t>إيصال رسالة إعلامية لفئة محددة أو شريحة من شرائح المجتمع</a:t>
            </a:r>
            <a:r>
              <a:rPr lang="ar-EG" sz="2000" b="1" dirty="0">
                <a:ea typeface="Calibri"/>
                <a:cs typeface="PT Bold Heading" pitchFamily="2" charset="-78"/>
              </a:rPr>
              <a:t>.</a:t>
            </a:r>
            <a:r>
              <a:rPr lang="ar-SA" sz="2000" b="1" dirty="0">
                <a:ea typeface="Calibri"/>
                <a:cs typeface="PT Bold Heading" pitchFamily="2" charset="-78"/>
              </a:rPr>
              <a:t> 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08" y="2179581"/>
            <a:ext cx="856895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0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من خلال مكونات العملية الاتصالية: </a:t>
            </a:r>
            <a:endParaRPr lang="en-US" sz="2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0764" y="3185115"/>
            <a:ext cx="233504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أولا: القائم بالاتصال</a:t>
            </a:r>
            <a:r>
              <a:rPr lang="ar-EG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.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8560" y="5158885"/>
            <a:ext cx="160412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ثانيا: المتلقي</a:t>
            </a:r>
            <a:r>
              <a:rPr lang="ar-EG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.</a:t>
            </a:r>
            <a:endParaRPr lang="en-US" sz="2000" dirty="0">
              <a:cs typeface="PT Bold Heading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54" y="2766700"/>
            <a:ext cx="1443157" cy="12607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Arabsender – موقع المرسل العرب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44" y="2742917"/>
            <a:ext cx="1445890" cy="12845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52191"/>
            <a:ext cx="1354832" cy="13504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787436"/>
            <a:ext cx="1630829" cy="12399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48" y="4726293"/>
            <a:ext cx="1701452" cy="12652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4606"/>
            <a:ext cx="1907043" cy="12995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9" y="4726293"/>
            <a:ext cx="1788790" cy="13761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9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80528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5</a:t>
            </a:fld>
            <a:endParaRPr lang="ar-SA" b="1" dirty="0"/>
          </a:p>
        </p:txBody>
      </p:sp>
      <p:sp>
        <p:nvSpPr>
          <p:cNvPr id="9" name="Rectangle 8"/>
          <p:cNvSpPr/>
          <p:nvPr/>
        </p:nvSpPr>
        <p:spPr>
          <a:xfrm>
            <a:off x="7020272" y="5685506"/>
            <a:ext cx="190472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خامسا: الوسيلة</a:t>
            </a:r>
            <a:r>
              <a:rPr lang="ar-EG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.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8468" y="3598870"/>
            <a:ext cx="176071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رابعا: الرسالة</a:t>
            </a:r>
            <a:r>
              <a:rPr lang="ar-EG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.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6348" y="1612831"/>
            <a:ext cx="232424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ثالثا: الخبرة المشتركة</a:t>
            </a:r>
            <a:r>
              <a:rPr lang="ar-EG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.</a:t>
            </a:r>
            <a:endParaRPr lang="en-US" sz="2000" dirty="0">
              <a:cs typeface="PT Bold Heading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180020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180020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11560" y="31470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 </a:t>
            </a:r>
            <a:r>
              <a:rPr lang="ar-EG" sz="3200" b="1" dirty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تابع </a:t>
            </a:r>
            <a:r>
              <a:rPr lang="ar-EG" sz="32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PT Bold Heading" pitchFamily="2" charset="-78"/>
              </a:rPr>
              <a:t>الفرق بين الإعلام العام والإعلام المتخصص</a:t>
            </a:r>
            <a:r>
              <a:rPr lang="ar-SA" sz="32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PT Bold Heading" pitchFamily="2" charset="-78"/>
              </a:rPr>
              <a:t>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068960"/>
            <a:ext cx="2088231" cy="1611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76" y="3099148"/>
            <a:ext cx="2061387" cy="1581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042" y="5085461"/>
            <a:ext cx="2076822" cy="16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5085461"/>
            <a:ext cx="2088232" cy="16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1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3A26A-5E9B-44C8-B96A-0C53020F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01488" y="1680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6</a:t>
            </a:fld>
            <a:endParaRPr lang="ar-SA" b="1" dirty="0"/>
          </a:p>
        </p:txBody>
      </p:sp>
      <p:sp>
        <p:nvSpPr>
          <p:cNvPr id="4" name="Rectangle 3"/>
          <p:cNvSpPr/>
          <p:nvPr/>
        </p:nvSpPr>
        <p:spPr>
          <a:xfrm>
            <a:off x="887270" y="308695"/>
            <a:ext cx="7225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 تابع الفرق بين الإعلام العام والإعلام المتخصص: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29304" y="4709189"/>
            <a:ext cx="190472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سابعا: رجع الصدى </a:t>
            </a:r>
            <a:r>
              <a:rPr lang="ar-EG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أو التغذية العكسية.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1524" y="2106835"/>
            <a:ext cx="233677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سادسا: الهدف أو الأثر</a:t>
            </a:r>
            <a:r>
              <a:rPr lang="ar-EG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.</a:t>
            </a:r>
            <a:r>
              <a:rPr lang="ar-SA" sz="20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 </a:t>
            </a:r>
            <a:endParaRPr lang="en-US" sz="2000" dirty="0">
              <a:cs typeface="PT Bold Heading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00" y="1544821"/>
            <a:ext cx="2215739" cy="18121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5634"/>
            <a:ext cx="2160240" cy="18213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59825"/>
            <a:ext cx="2448272" cy="18903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68" y="4293096"/>
            <a:ext cx="2466975" cy="184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4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80528" y="188640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7</a:t>
            </a:fld>
            <a:endParaRPr lang="ar-SA" b="1" dirty="0"/>
          </a:p>
        </p:txBody>
      </p:sp>
      <p:sp>
        <p:nvSpPr>
          <p:cNvPr id="3" name="Rectangle 2"/>
          <p:cNvSpPr/>
          <p:nvPr/>
        </p:nvSpPr>
        <p:spPr>
          <a:xfrm>
            <a:off x="2351100" y="260648"/>
            <a:ext cx="429636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ar-EG" sz="36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تعريف الإعلام المتخصص: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6480" y="1052736"/>
            <a:ext cx="666560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2400" b="1" dirty="0">
                <a:solidFill>
                  <a:schemeClr val="tx1"/>
                </a:solidFill>
                <a:ea typeface="Calibri"/>
                <a:cs typeface="PT Bold Heading" pitchFamily="2" charset="-78"/>
              </a:rPr>
              <a:t>التخصص يعني انقسام الكل المعرفي إلى جزيئات متخصصة.</a:t>
            </a:r>
            <a:endParaRPr lang="en-US" sz="2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1700808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ea typeface="Calibri"/>
                <a:cs typeface="Simplified Arabic"/>
              </a:rPr>
              <a:t>ويقصد بالإعلام المتخصص كل إعلام سواء كان</a:t>
            </a:r>
            <a:r>
              <a:rPr lang="ar-EG" sz="2400" b="1" dirty="0">
                <a:ea typeface="Calibri"/>
                <a:cs typeface="Simplified Arabic"/>
              </a:rPr>
              <a:t>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804248" y="2348880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  <a:ea typeface="Calibri"/>
                <a:cs typeface="Simplified Arabic"/>
              </a:rPr>
              <a:t>مقروء</a:t>
            </a:r>
            <a:r>
              <a:rPr lang="ar-EG" sz="2400" b="1" dirty="0">
                <a:solidFill>
                  <a:srgbClr val="FF0000"/>
                </a:solidFill>
                <a:ea typeface="Calibri"/>
                <a:cs typeface="Simplified Arabic"/>
              </a:rPr>
              <a:t>(صحافة)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49" y="2996952"/>
            <a:ext cx="2088232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 descr="افتتاح الرئيس السيسي مجمع التكسير الهيدروجيني أبرز عناوين ال | مصراو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92214" y="2348880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>
                <a:solidFill>
                  <a:srgbClr val="FF0000"/>
                </a:solidFill>
                <a:ea typeface="Calibri"/>
                <a:cs typeface="Simplified Arabic"/>
              </a:rPr>
              <a:t>مسموع(الإذاعة)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1929326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18684" y="2348879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>
                <a:solidFill>
                  <a:srgbClr val="FF0000"/>
                </a:solidFill>
                <a:ea typeface="Calibri"/>
                <a:cs typeface="Simplified Arabic"/>
              </a:rPr>
              <a:t>مرئي(التلفزيون)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1" y="2996952"/>
            <a:ext cx="1935658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45" y="4869160"/>
            <a:ext cx="2809875" cy="1628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904220" y="5455604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>
                <a:solidFill>
                  <a:srgbClr val="FF0000"/>
                </a:solidFill>
                <a:ea typeface="Calibri"/>
                <a:cs typeface="Simplified Arabic"/>
              </a:rPr>
              <a:t>شبكة الإنترنت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9" y="4816772"/>
            <a:ext cx="2628900" cy="16811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1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10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791FD-A7C1-4598-8460-BF2BEA91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7472" y="138410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8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1235919" y="260648"/>
            <a:ext cx="6942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EG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وفيما يلي بعض التعريفات للإعلام المتخصص: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4" y="980728"/>
            <a:ext cx="676875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SA" sz="2000" b="1" dirty="0">
                <a:latin typeface="Calibri"/>
                <a:ea typeface="Calibri"/>
                <a:cs typeface="PT Bold Heading" pitchFamily="2" charset="-78"/>
              </a:rPr>
              <a:t>-	تعرفه </a:t>
            </a:r>
            <a:r>
              <a:rPr lang="ar-SA" sz="2000" b="1" dirty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سلوى إمام </a:t>
            </a:r>
            <a:r>
              <a:rPr lang="ar-SA" sz="2000" b="1" dirty="0">
                <a:latin typeface="Calibri"/>
                <a:ea typeface="Calibri"/>
                <a:cs typeface="PT Bold Heading" pitchFamily="2" charset="-78"/>
              </a:rPr>
              <a:t>على أنه الموجه إلى فئات أو قطاعات معينة</a:t>
            </a:r>
            <a:r>
              <a:rPr lang="ar-EG" sz="2000" b="1" dirty="0">
                <a:latin typeface="Calibri"/>
                <a:ea typeface="Calibri"/>
                <a:cs typeface="PT Bold Heading" pitchFamily="2" charset="-78"/>
              </a:rPr>
              <a:t>:</a:t>
            </a:r>
            <a:endParaRPr lang="en-US" sz="1400" dirty="0"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08702" y="1556792"/>
            <a:ext cx="1002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>
                <a:solidFill>
                  <a:srgbClr val="FF0000"/>
                </a:solidFill>
                <a:ea typeface="Calibri"/>
                <a:cs typeface="Simplified Arabic"/>
              </a:rPr>
              <a:t>الفلاحين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4133" y="1556791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>
                <a:solidFill>
                  <a:srgbClr val="FF0000"/>
                </a:solidFill>
                <a:ea typeface="Calibri"/>
                <a:cs typeface="Simplified Arabic"/>
              </a:rPr>
              <a:t>العمال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95941" y="1536451"/>
            <a:ext cx="811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>
                <a:solidFill>
                  <a:srgbClr val="FF0000"/>
                </a:solidFill>
                <a:ea typeface="Calibri"/>
                <a:cs typeface="Simplified Arabic"/>
              </a:rPr>
              <a:t>النساء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1720" y="1536450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>
                <a:solidFill>
                  <a:srgbClr val="FF0000"/>
                </a:solidFill>
                <a:ea typeface="Calibri"/>
                <a:cs typeface="Simplified Arabic"/>
              </a:rPr>
              <a:t>الأطفال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4" y="1535517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>
                <a:solidFill>
                  <a:srgbClr val="FF0000"/>
                </a:solidFill>
                <a:ea typeface="Calibri"/>
                <a:cs typeface="Simplified Arabic"/>
              </a:rPr>
              <a:t>الشباب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57" y="2039041"/>
            <a:ext cx="1792178" cy="14428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05" y="1998116"/>
            <a:ext cx="1876797" cy="14428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18" y="1996284"/>
            <a:ext cx="1683444" cy="14446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93378"/>
            <a:ext cx="1609126" cy="14476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8116"/>
            <a:ext cx="1584176" cy="14687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" y="3642134"/>
            <a:ext cx="6984776" cy="149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627938" y="4727333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>
                <a:solidFill>
                  <a:srgbClr val="FF0000"/>
                </a:solidFill>
                <a:ea typeface="Calibri"/>
                <a:cs typeface="Simplified Arabic"/>
              </a:rPr>
              <a:t>السياسة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7911" y="4813822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>
                <a:solidFill>
                  <a:srgbClr val="FF0000"/>
                </a:solidFill>
                <a:ea typeface="Calibri"/>
                <a:cs typeface="Simplified Arabic"/>
              </a:rPr>
              <a:t>الاقتصاد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06213" y="4802639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>
                <a:solidFill>
                  <a:srgbClr val="FF0000"/>
                </a:solidFill>
                <a:ea typeface="Calibri"/>
                <a:cs typeface="Simplified Arabic"/>
              </a:rPr>
              <a:t>الرياضة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73138" y="4836107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>
                <a:solidFill>
                  <a:srgbClr val="FF0000"/>
                </a:solidFill>
                <a:cs typeface="Simplified Arabic"/>
              </a:rPr>
              <a:t>الفن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2853" y="4836108"/>
            <a:ext cx="696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>
                <a:solidFill>
                  <a:srgbClr val="FF0000"/>
                </a:solidFill>
                <a:ea typeface="Calibri"/>
                <a:cs typeface="Simplified Arabic"/>
              </a:rPr>
              <a:t>الأمن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73216"/>
            <a:ext cx="1579729" cy="1242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52" y="5373216"/>
            <a:ext cx="1703242" cy="1242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05" y="5373216"/>
            <a:ext cx="1552575" cy="1242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0"/>
          <a:stretch/>
        </p:blipFill>
        <p:spPr bwMode="auto">
          <a:xfrm>
            <a:off x="1907704" y="5373216"/>
            <a:ext cx="1609126" cy="13345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214"/>
            <a:ext cx="1535038" cy="13345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9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/>
      <p:bldP spid="14" grpId="0"/>
      <p:bldP spid="15" grpId="0"/>
      <p:bldP spid="16" grpId="0"/>
      <p:bldP spid="17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715FC-9C22-4D47-9B77-C6967D3F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8520" y="88181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2000" b="1" smtClean="0"/>
              <a:t>9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771593" y="332656"/>
            <a:ext cx="723467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SA" sz="28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PT Bold Heading" pitchFamily="2" charset="-78"/>
              </a:rPr>
              <a:t>ما السياق العام الذي نشأ وتطور فيه الإعلام المتخصص؟</a:t>
            </a:r>
            <a:endParaRPr lang="en-US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052736"/>
            <a:ext cx="871296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EG" sz="2000" b="1" dirty="0">
                <a:ea typeface="Calibri"/>
                <a:cs typeface="PT Bold Heading" pitchFamily="2" charset="-78"/>
              </a:rPr>
              <a:t>ي</a:t>
            </a:r>
            <a:r>
              <a:rPr lang="ar-SA" sz="2000" b="1" dirty="0">
                <a:ea typeface="Calibri"/>
                <a:cs typeface="PT Bold Heading" pitchFamily="2" charset="-78"/>
              </a:rPr>
              <a:t>مكن تحديد العناصر المكوِّنة لظاهرة نشوء الإعلام المتخصِّص وتطوره على النحو التالي</a:t>
            </a:r>
            <a:r>
              <a:rPr lang="ar-EG" sz="2000" b="1" dirty="0">
                <a:ea typeface="Calibri"/>
                <a:cs typeface="PT Bold Heading" pitchFamily="2" charset="-78"/>
              </a:rPr>
              <a:t>:</a:t>
            </a:r>
            <a:r>
              <a:rPr lang="ar-SA" sz="2000" b="1" dirty="0">
                <a:ea typeface="Calibri"/>
                <a:cs typeface="PT Bold Heading" pitchFamily="2" charset="-78"/>
              </a:rPr>
              <a:t> </a:t>
            </a:r>
            <a:endParaRPr lang="en-US" sz="2000" dirty="0"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3195" y="1772816"/>
            <a:ext cx="6444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Times New Roman"/>
                <a:cs typeface="Simplified Arabic"/>
              </a:rPr>
              <a:t>√</a:t>
            </a:r>
            <a:r>
              <a:rPr lang="ar-EG" sz="2400" b="1" dirty="0">
                <a:ea typeface="Times New Roman"/>
                <a:cs typeface="Simplified Arabic"/>
              </a:rPr>
              <a:t> </a:t>
            </a:r>
            <a:r>
              <a:rPr lang="ar-SA" sz="2400" b="1" dirty="0">
                <a:ea typeface="Times New Roman"/>
                <a:cs typeface="Simplified Arabic"/>
              </a:rPr>
              <a:t>يأتي الإعلام المتخصِّص تعبيراً عن التقسيم الاجتماعي للعمل</a:t>
            </a:r>
            <a:r>
              <a:rPr lang="ar-EG" sz="2400" b="1" dirty="0"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456675" y="2265926"/>
            <a:ext cx="6244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Simplified Arabic"/>
              </a:rPr>
              <a:t>√</a:t>
            </a:r>
            <a:r>
              <a:rPr lang="ar-EG" sz="2400" b="1" dirty="0">
                <a:ea typeface="Calibri"/>
                <a:cs typeface="Simplified Arabic"/>
              </a:rPr>
              <a:t> </a:t>
            </a:r>
            <a:r>
              <a:rPr lang="ar-SA" sz="2400" b="1" dirty="0">
                <a:ea typeface="Calibri"/>
                <a:cs typeface="Simplified Arabic"/>
              </a:rPr>
              <a:t>اتساع مجالات اهتمام الإعلام لتغطي مختلف جوانب الحياة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945824" y="2753451"/>
            <a:ext cx="5750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Times New Roman"/>
                <a:cs typeface="Simplified Arabic"/>
              </a:rPr>
              <a:t>√</a:t>
            </a:r>
            <a:r>
              <a:rPr lang="ar-EG" sz="2400" b="1" dirty="0">
                <a:ea typeface="Times New Roman"/>
                <a:cs typeface="Simplified Arabic"/>
              </a:rPr>
              <a:t> </a:t>
            </a:r>
            <a:r>
              <a:rPr lang="ar-SA" sz="2400" b="1" dirty="0">
                <a:ea typeface="Times New Roman"/>
                <a:cs typeface="Simplified Arabic"/>
              </a:rPr>
              <a:t>اتساع الإطار الجغرافي الذي تشمله التغطية الإعلامية</a:t>
            </a:r>
            <a:r>
              <a:rPr lang="ar-EG" sz="2400" b="1" dirty="0"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763688" y="324433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√</a:t>
            </a:r>
            <a:r>
              <a:rPr lang="ar-EG" sz="2400" b="1" dirty="0">
                <a:ea typeface="Calibri"/>
                <a:cs typeface="Simplified Arabic"/>
              </a:rPr>
              <a:t> </a:t>
            </a:r>
            <a:r>
              <a:rPr lang="ar-SA" sz="2400" b="1" dirty="0">
                <a:ea typeface="Calibri"/>
                <a:cs typeface="Simplified Arabic"/>
              </a:rPr>
              <a:t>أصبحت الأحداث والظواهر والتطورات أكثر تعقيداً وتنوعاً وتشابكاً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691680" y="3774231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√</a:t>
            </a:r>
            <a:r>
              <a:rPr lang="ar-EG" sz="2400" b="1" dirty="0">
                <a:ea typeface="Calibri"/>
                <a:cs typeface="Simplified Arabic"/>
              </a:rPr>
              <a:t> </a:t>
            </a:r>
            <a:r>
              <a:rPr lang="ar-SA" sz="2400" b="1" dirty="0">
                <a:ea typeface="Calibri"/>
                <a:cs typeface="Simplified Arabic"/>
              </a:rPr>
              <a:t>أصبحت الأحداث والظواهر والتطورات أكثر تعقيداً وتنوعاً وتشابكاً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559477" y="4335487"/>
            <a:ext cx="5044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√</a:t>
            </a:r>
            <a:r>
              <a:rPr lang="ar-EG" sz="2400" b="1" dirty="0">
                <a:ea typeface="Calibri"/>
                <a:cs typeface="Simplified Arabic"/>
              </a:rPr>
              <a:t> </a:t>
            </a:r>
            <a:r>
              <a:rPr lang="ar-SA" sz="2400" b="1" dirty="0">
                <a:ea typeface="Calibri"/>
                <a:cs typeface="Simplified Arabic"/>
              </a:rPr>
              <a:t>الآثار الثقافية التي ترتبت على انتشار التعليم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r>
              <a:rPr lang="ar-SA" sz="2400" b="1" dirty="0">
                <a:ea typeface="Calibri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973857" y="4869160"/>
            <a:ext cx="7632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√</a:t>
            </a:r>
            <a:r>
              <a:rPr lang="ar-EG" sz="2400" b="1" dirty="0">
                <a:ea typeface="Calibri"/>
                <a:cs typeface="Simplified Arabic"/>
              </a:rPr>
              <a:t> </a:t>
            </a:r>
            <a:r>
              <a:rPr lang="ar-SA" sz="2400" b="1" dirty="0">
                <a:ea typeface="Calibri"/>
                <a:cs typeface="Simplified Arabic"/>
              </a:rPr>
              <a:t>تطوُّر المعطيات في مجالات ونشاطات معرفية ومجتمعية وعلمية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83568" y="5445224"/>
            <a:ext cx="7919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√</a:t>
            </a:r>
            <a:r>
              <a:rPr lang="ar-EG" sz="2400" b="1" dirty="0">
                <a:ea typeface="Calibri"/>
                <a:cs typeface="Simplified Arabic"/>
              </a:rPr>
              <a:t> </a:t>
            </a:r>
            <a:r>
              <a:rPr lang="ar-SA" sz="2400" b="1" dirty="0">
                <a:ea typeface="Calibri"/>
                <a:cs typeface="Simplified Arabic"/>
              </a:rPr>
              <a:t>سعي القوى التي تمتلك الإعلام وتوجهه إلى تحقيق تأثير أشمل وأعمق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r>
              <a:rPr lang="ar-SA" sz="2400" b="1" dirty="0">
                <a:ea typeface="Calibri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07504" y="593119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√</a:t>
            </a:r>
            <a:r>
              <a:rPr lang="ar-EG" sz="2400" b="1" dirty="0">
                <a:ea typeface="Calibri"/>
                <a:cs typeface="Simplified Arabic"/>
              </a:rPr>
              <a:t> </a:t>
            </a:r>
            <a:r>
              <a:rPr lang="ar-SA" sz="2400" b="1" dirty="0">
                <a:ea typeface="Calibri"/>
                <a:cs typeface="Simplified Arabic"/>
              </a:rPr>
              <a:t>يأتي الإعلام المتخصِّص استجابة لظاهرة الاستقطاب في الحياة الإعلامية المحلية والعالمية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000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1794</TotalTime>
  <Words>342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Franklin Gothic Book</vt:lpstr>
      <vt:lpstr>Franklin Gothic Medium</vt:lpstr>
      <vt:lpstr>Wingdings 2</vt:lpstr>
      <vt:lpstr>Trek</vt:lpstr>
      <vt:lpstr>مقرر الإذاعات والقنوات المتخصصة للفرقة الثالثة </vt:lpstr>
      <vt:lpstr>المحاضرة الثانية: تعريف الإعلام المتخصص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</cp:revision>
  <dcterms:created xsi:type="dcterms:W3CDTF">2020-03-24T00:59:16Z</dcterms:created>
  <dcterms:modified xsi:type="dcterms:W3CDTF">2020-11-21T22:01:19Z</dcterms:modified>
</cp:coreProperties>
</file>